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5"/>
  </p:notesMasterIdLst>
  <p:sldIdLst>
    <p:sldId id="256" r:id="rId2"/>
    <p:sldId id="362" r:id="rId3"/>
    <p:sldId id="571" r:id="rId4"/>
    <p:sldId id="555" r:id="rId5"/>
    <p:sldId id="540" r:id="rId6"/>
    <p:sldId id="573" r:id="rId7"/>
    <p:sldId id="557" r:id="rId8"/>
    <p:sldId id="574" r:id="rId9"/>
    <p:sldId id="575" r:id="rId10"/>
    <p:sldId id="576" r:id="rId11"/>
    <p:sldId id="515" r:id="rId12"/>
    <p:sldId id="577" r:id="rId13"/>
    <p:sldId id="553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6FB"/>
    <a:srgbClr val="D8E2F4"/>
    <a:srgbClr val="CFECCA"/>
    <a:srgbClr val="FFEDB9"/>
    <a:srgbClr val="E1FFFF"/>
    <a:srgbClr val="BFE6B8"/>
    <a:srgbClr val="006600"/>
    <a:srgbClr val="FF603B"/>
    <a:srgbClr val="FF5229"/>
    <a:srgbClr val="FF89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96" autoAdjust="0"/>
    <p:restoredTop sz="94671" autoAdjust="0"/>
  </p:normalViewPr>
  <p:slideViewPr>
    <p:cSldViewPr>
      <p:cViewPr varScale="1">
        <p:scale>
          <a:sx n="64" d="100"/>
          <a:sy n="64" d="100"/>
        </p:scale>
        <p:origin x="-108" y="-2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198811-A731-4BA0-901E-773D873299CD}" type="datetimeFigureOut">
              <a:rPr lang="ru-RU" smtClean="0"/>
              <a:t>06.07.2019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38B569-EB4A-4734-A3DC-2CED7F90C4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5610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0" y="1484784"/>
            <a:ext cx="9144000" cy="1470025"/>
          </a:xfrm>
        </p:spPr>
        <p:txBody>
          <a:bodyPr/>
          <a:lstStyle>
            <a:lvl1pPr>
              <a:defRPr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278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8247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628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2700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</p:sldLayoutIdLst>
  <p:txStyles>
    <p:titleStyle>
      <a:lvl1pPr algn="l" defTabSz="914400" rtl="0" eaLnBrk="1" latinLnBrk="0" hangingPunct="1">
        <a:spcBef>
          <a:spcPct val="0"/>
        </a:spcBef>
        <a:buNone/>
        <a:defRPr sz="4400" b="1" kern="1200" cap="none" spc="0">
          <a:ln w="1905"/>
          <a:gradFill>
            <a:gsLst>
              <a:gs pos="0">
                <a:schemeClr val="accent6">
                  <a:shade val="20000"/>
                  <a:satMod val="200000"/>
                </a:schemeClr>
              </a:gs>
              <a:gs pos="78000">
                <a:schemeClr val="accent6">
                  <a:tint val="90000"/>
                  <a:shade val="89000"/>
                  <a:satMod val="220000"/>
                </a:schemeClr>
              </a:gs>
              <a:gs pos="100000">
                <a:schemeClr val="accent6">
                  <a:tint val="12000"/>
                  <a:satMod val="255000"/>
                </a:schemeClr>
              </a:gs>
            </a:gsLst>
            <a:lin ang="5400000"/>
          </a:gra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Arial Black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hyperlink" Target="media/054-055-03-01-mod/preview.swf" TargetMode="Externa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media/056-057-02-01-ani/animationPlayerSE2.swf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0945" y="548680"/>
            <a:ext cx="3333750" cy="42862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6" name="Прямоугольник 5"/>
          <p:cNvSpPr/>
          <p:nvPr userDrawn="1"/>
        </p:nvSpPr>
        <p:spPr>
          <a:xfrm>
            <a:off x="-36000" y="900000"/>
            <a:ext cx="9216000" cy="821890"/>
          </a:xfrm>
          <a:prstGeom prst="rect">
            <a:avLst/>
          </a:prstGeom>
          <a:solidFill>
            <a:schemeClr val="bg1">
              <a:lumMod val="5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6D5CA8"/>
              </a:solidFill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extBox 3"/>
          <p:cNvSpPr txBox="1"/>
          <p:nvPr/>
        </p:nvSpPr>
        <p:spPr>
          <a:xfrm>
            <a:off x="6932818" y="6401076"/>
            <a:ext cx="22111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600" dirty="0" smtClean="0"/>
              <a:t>Метапредмет – Знание</a:t>
            </a:r>
            <a:endParaRPr lang="ru-RU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4361690" y="19240"/>
            <a:ext cx="47843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Сенина Г.Н., Сенин В.Г., МБОУ «СОШ №4», г. Корсаков</a:t>
            </a:r>
            <a:endParaRPr lang="ru-RU" sz="1400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TextBox 14"/>
          <p:cNvSpPr txBox="1"/>
          <p:nvPr/>
        </p:nvSpPr>
        <p:spPr>
          <a:xfrm>
            <a:off x="10790" y="900000"/>
            <a:ext cx="8978264" cy="461665"/>
          </a:xfrm>
          <a:prstGeom prst="rect">
            <a:avLst/>
          </a:prstGeom>
          <a:solidFill>
            <a:srgbClr val="44A786">
              <a:alpha val="0"/>
            </a:srgb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101600">
                    <a:srgbClr val="FFFFFF"/>
                  </a:glow>
                </a:effectLst>
                <a:latin typeface="Arial Black" pitchFamily="34" charset="0"/>
              </a:rPr>
              <a:t>Что такое функция</a:t>
            </a:r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effectLst>
                <a:glow rad="101600">
                  <a:srgbClr val="FFFFFF"/>
                </a:glow>
              </a:effectLst>
              <a:latin typeface="Arial Black" pitchFamily="34" charset="0"/>
            </a:endParaRPr>
          </a:p>
        </p:txBody>
      </p:sp>
      <p:sp>
        <p:nvSpPr>
          <p:cNvPr id="14" name="Заголовок 1"/>
          <p:cNvSpPr>
            <a:spLocks noGrp="1"/>
          </p:cNvSpPr>
          <p:nvPr>
            <p:ph type="ctrTitle"/>
          </p:nvPr>
        </p:nvSpPr>
        <p:spPr>
          <a:xfrm>
            <a:off x="0" y="414133"/>
            <a:ext cx="9144000" cy="548760"/>
          </a:xfrm>
        </p:spPr>
        <p:txBody>
          <a:bodyPr>
            <a:normAutofit/>
          </a:bodyPr>
          <a:lstStyle/>
          <a:p>
            <a:r>
              <a:rPr lang="ru-RU" sz="1800" dirty="0" smtClean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bg1"/>
                </a:solidFill>
                <a:effectLst/>
              </a:rPr>
              <a:t>ФУНКЦИИ</a:t>
            </a:r>
            <a:endParaRPr lang="ru-RU" sz="1800" dirty="0">
              <a:ln>
                <a:solidFill>
                  <a:schemeClr val="bg1">
                    <a:lumMod val="50000"/>
                  </a:schemeClr>
                </a:solidFill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81459" y="5112000"/>
            <a:ext cx="8784976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>
                    <a:lumMod val="50000"/>
                  </a:schemeClr>
                </a:solidFill>
              </a:rPr>
              <a:t>Домашнее </a:t>
            </a:r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задание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2400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       </a:t>
            </a:r>
            <a:r>
              <a:rPr lang="ru-RU" sz="2400" dirty="0" smtClean="0"/>
              <a:t>У</a:t>
            </a:r>
            <a:r>
              <a:rPr lang="ru-RU" sz="2400" dirty="0"/>
              <a:t>:</a:t>
            </a:r>
            <a:r>
              <a:rPr lang="ru-RU" sz="2400" dirty="0" smtClean="0"/>
              <a:t> с.236-239 – читать; ВИЗ(1,2); № 737(а); 738(а); 740(а, б), </a:t>
            </a:r>
          </a:p>
          <a:p>
            <a:r>
              <a:rPr lang="ru-RU" sz="2400" smtClean="0"/>
              <a:t>742(а).</a:t>
            </a:r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141895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0000"/>
            <a:ext cx="9144000" cy="190195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4000"/>
            <a:ext cx="9144000" cy="18288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Что такое функция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08000" y="612000"/>
            <a:ext cx="1296000" cy="359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УЧЕБНИК</a:t>
            </a:r>
            <a:endParaRPr lang="ru-RU" sz="2000" b="1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8244408" y="5141130"/>
            <a:ext cx="61200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?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4932040" y="5132664"/>
                <a:ext cx="3240360" cy="61465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ru-RU" sz="2400" i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400" i="1" smtClean="0">
                            <a:latin typeface="Cambria Math"/>
                            <a:ea typeface="Cambria Math" pitchFamily="18" charset="0"/>
                            <a:cs typeface="Times New Roman" pitchFamily="18" charset="0"/>
                          </a:rPr>
                        </m:ctrlPr>
                      </m:radPr>
                      <m:deg/>
                      <m:e>
                        <m:r>
                          <a:rPr lang="ru-RU" sz="2400" b="0" i="1" smtClean="0">
                            <a:latin typeface="Cambria Math"/>
                            <a:ea typeface="Cambria Math" pitchFamily="18" charset="0"/>
                            <a:cs typeface="Times New Roman" pitchFamily="18" charset="0"/>
                          </a:rPr>
                          <m:t>3</m:t>
                        </m:r>
                      </m:e>
                    </m:rad>
                    <m:r>
                      <a:rPr lang="ru-RU" sz="2400" b="0" i="1" smtClean="0">
                        <a:latin typeface="Cambria Math"/>
                        <a:ea typeface="Cambria Math" pitchFamily="18" charset="0"/>
                        <a:cs typeface="Times New Roman" pitchFamily="18" charset="0"/>
                      </a:rPr>
                      <m:t>−1;5</m:t>
                    </m:r>
                    <m:f>
                      <m:fPr>
                        <m:ctrlPr>
                          <a:rPr lang="ru-RU" sz="2400" b="0" i="1" smtClean="0">
                            <a:latin typeface="Cambria Math"/>
                            <a:ea typeface="Cambria Math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ru-RU" sz="2400" b="0" i="1" smtClean="0">
                            <a:latin typeface="Cambria Math"/>
                            <a:ea typeface="Cambria Math" pitchFamily="18" charset="0"/>
                            <a:cs typeface="Times New Roman" pitchFamily="18" charset="0"/>
                          </a:rPr>
                          <m:t>2</m:t>
                        </m:r>
                      </m:num>
                      <m:den>
                        <m:r>
                          <a:rPr lang="ru-RU" sz="2400" b="0" i="1" smtClean="0">
                            <a:latin typeface="Cambria Math"/>
                            <a:ea typeface="Cambria Math" pitchFamily="18" charset="0"/>
                            <a:cs typeface="Times New Roman" pitchFamily="18" charset="0"/>
                          </a:rPr>
                          <m:t>3</m:t>
                        </m:r>
                      </m:den>
                    </m:f>
                    <m:r>
                      <a:rPr lang="ru-RU" sz="2400" b="0" i="1" smtClean="0">
                        <a:latin typeface="Cambria Math"/>
                        <a:ea typeface="Cambria Math" pitchFamily="18" charset="0"/>
                        <a:cs typeface="Times New Roman" pitchFamily="18" charset="0"/>
                      </a:rPr>
                      <m:t>;6.</m:t>
                    </m:r>
                  </m:oMath>
                </a14:m>
                <a:endParaRPr lang="ru-RU" sz="2400" i="1" dirty="0">
                  <a:latin typeface="Times New Roman" pitchFamily="18" charset="0"/>
                  <a:ea typeface="Cambria Math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2040" y="5132664"/>
                <a:ext cx="3240360" cy="614655"/>
              </a:xfrm>
              <a:prstGeom prst="rect">
                <a:avLst/>
              </a:prstGeom>
              <a:blipFill rotWithShape="1">
                <a:blip r:embed="rId4"/>
                <a:stretch>
                  <a:fillRect l="-2622" b="-7767"/>
                </a:stretch>
              </a:blip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Скругленный прямоугольник 19"/>
          <p:cNvSpPr/>
          <p:nvPr/>
        </p:nvSpPr>
        <p:spPr>
          <a:xfrm>
            <a:off x="8244408" y="2692800"/>
            <a:ext cx="61200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?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292080" y="2684334"/>
            <a:ext cx="2880320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5; 5; 5; -0,99; 24.</a:t>
            </a:r>
            <a:endParaRPr lang="ru-RU" sz="2400" i="1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519927" y="612000"/>
            <a:ext cx="2136546" cy="359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ПРОДВИНУТЫМ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534873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Проверь себя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Проверка полученных результатов. Коррекция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000"/>
            <a:ext cx="9144000" cy="189280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42616"/>
            <a:ext cx="9144000" cy="157276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095612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Проверь себя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Проверка полученных результатов. Коррекция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000"/>
            <a:ext cx="9144000" cy="379476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576532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179513" y="692696"/>
            <a:ext cx="8784976" cy="5112568"/>
          </a:xfrm>
          <a:prstGeom prst="round2DiagRect">
            <a:avLst/>
          </a:prstGeom>
          <a:solidFill>
            <a:schemeClr val="bg1"/>
          </a:solidFill>
          <a:ln w="63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походе человек проходит за день до 30 – 35 км. Для здоровья советуют ходить в день по 5 – 6 км. </a:t>
            </a:r>
          </a:p>
          <a:p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Проведи расчет, сколько в среднем километров проходишь ты за один день. Сравни это количество с рекомендуемым. Рассчитай, как в течение недели можно преобразовать график ходьбы в лучшую сторону.</a:t>
            </a:r>
            <a:endParaRPr lang="ru-RU" sz="2400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Движение – жизнь 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Подведение итогов, рефлексия,  домашнее задание.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3789040"/>
            <a:ext cx="2381250" cy="238125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802209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181301" y="706848"/>
            <a:ext cx="4680000" cy="3785653"/>
            <a:chOff x="194038" y="2147263"/>
            <a:chExt cx="4680000" cy="3785653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194038" y="2420888"/>
              <a:ext cx="4680000" cy="35120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342900" indent="-342900">
                <a:buFont typeface="Arial" pitchFamily="34" charset="0"/>
                <a:buChar char="•"/>
              </a:pPr>
              <a:r>
                <a:rPr lang="ru-RU" sz="2000" dirty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Понятие </a:t>
              </a:r>
              <a:r>
                <a:rPr lang="ru-RU" sz="2000" dirty="0" smtClean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функции;</a:t>
              </a:r>
              <a:endParaRPr lang="ru-RU" sz="2000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marL="342900" indent="-342900">
                <a:buFont typeface="Arial" pitchFamily="34" charset="0"/>
                <a:buChar char="•"/>
              </a:pPr>
              <a:r>
                <a:rPr lang="ru-RU" sz="2000" dirty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Функциональная терминология и символика; </a:t>
              </a:r>
            </a:p>
            <a:p>
              <a:pPr marL="342900" indent="-342900">
                <a:buFont typeface="Arial" pitchFamily="34" charset="0"/>
                <a:buChar char="•"/>
              </a:pPr>
              <a:r>
                <a:rPr lang="ru-RU" sz="2000" dirty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Свойства и графики конкретных числовых функций;</a:t>
              </a:r>
            </a:p>
            <a:p>
              <a:pPr marL="342900" indent="-342900">
                <a:buFont typeface="Arial" pitchFamily="34" charset="0"/>
                <a:buChar char="•"/>
              </a:pPr>
              <a:r>
                <a:rPr lang="ru-RU" sz="2000" dirty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Значимость функционального аппарата для моделирования реальных ситуаций;</a:t>
              </a:r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194038" y="2147263"/>
              <a:ext cx="4680000" cy="2736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5004046" y="706848"/>
            <a:ext cx="3960441" cy="40934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Рассматривая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графики реальных зависимостей, вы не могли не заметить то общее, что присутствовало в каждом примере: мы всегда имели дело с двумя взаимосвязанными величинами; с изменением значений первой величины менялись и значения второй. В таких ситуациях одну величину называют 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независимой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, а другую — 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зависимой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Цель нашего урока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целеполагание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301" y="5099335"/>
            <a:ext cx="2190750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770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Что сделано дома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>
                <a:solidFill>
                  <a:prstClr val="black"/>
                </a:solidFill>
              </a:rPr>
              <a:t>Вхождение в тему урока и создание условий для осознанного восприятия нового материала.</a:t>
            </a:r>
            <a:endParaRPr lang="ru-RU" sz="1600" dirty="0">
              <a:solidFill>
                <a:srgbClr val="1F497D">
                  <a:lumMod val="75000"/>
                </a:srgbClr>
              </a:solidFill>
            </a:endParaRPr>
          </a:p>
        </p:txBody>
      </p:sp>
      <p:grpSp>
        <p:nvGrpSpPr>
          <p:cNvPr id="34" name="Группа 33"/>
          <p:cNvGrpSpPr/>
          <p:nvPr/>
        </p:nvGrpSpPr>
        <p:grpSpPr>
          <a:xfrm>
            <a:off x="99426" y="692696"/>
            <a:ext cx="2652896" cy="360000"/>
            <a:chOff x="108000" y="612000"/>
            <a:chExt cx="2652896" cy="360000"/>
          </a:xfrm>
        </p:grpSpPr>
        <p:sp>
          <p:nvSpPr>
            <p:cNvPr id="36" name="Прямоугольник 35"/>
            <p:cNvSpPr/>
            <p:nvPr/>
          </p:nvSpPr>
          <p:spPr>
            <a:xfrm>
              <a:off x="108000" y="612000"/>
              <a:ext cx="1428964" cy="360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2000" b="1" dirty="0" smtClean="0"/>
                <a:t>УЧЕБНИК</a:t>
              </a:r>
              <a:endParaRPr lang="ru-RU" sz="2000" b="1" dirty="0"/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1573922" y="612000"/>
              <a:ext cx="1186974" cy="360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№ 726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8" name="Скругленный прямоугольник 37"/>
          <p:cNvSpPr/>
          <p:nvPr/>
        </p:nvSpPr>
        <p:spPr>
          <a:xfrm>
            <a:off x="2799426" y="692696"/>
            <a:ext cx="61200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?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9" name="TextBox 27"/>
          <p:cNvSpPr txBox="1"/>
          <p:nvPr/>
        </p:nvSpPr>
        <p:spPr>
          <a:xfrm>
            <a:off x="3450316" y="692696"/>
            <a:ext cx="5402546" cy="156966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а) 55 см; 80 см; 108 см; 148 см; </a:t>
            </a:r>
          </a:p>
          <a:p>
            <a:r>
              <a:rPr lang="ru-RU" sz="2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б) 4 года; 9 лет4 в) 6 лет; </a:t>
            </a:r>
          </a:p>
          <a:p>
            <a:r>
              <a:rPr lang="ru-RU" sz="2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г) с рождения до 1 года; д) с 4 до 12 лет.</a:t>
            </a:r>
          </a:p>
        </p:txBody>
      </p:sp>
      <p:grpSp>
        <p:nvGrpSpPr>
          <p:cNvPr id="24" name="Группа 23"/>
          <p:cNvGrpSpPr/>
          <p:nvPr/>
        </p:nvGrpSpPr>
        <p:grpSpPr>
          <a:xfrm>
            <a:off x="93065" y="2382490"/>
            <a:ext cx="2652896" cy="360000"/>
            <a:chOff x="108000" y="612000"/>
            <a:chExt cx="2652896" cy="360000"/>
          </a:xfrm>
        </p:grpSpPr>
        <p:sp>
          <p:nvSpPr>
            <p:cNvPr id="25" name="Прямоугольник 24"/>
            <p:cNvSpPr/>
            <p:nvPr/>
          </p:nvSpPr>
          <p:spPr>
            <a:xfrm>
              <a:off x="108000" y="612000"/>
              <a:ext cx="1428964" cy="360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2000" b="1" dirty="0" smtClean="0"/>
                <a:t>УЧЕБНИК</a:t>
              </a:r>
              <a:endParaRPr lang="ru-RU" sz="2000" b="1" dirty="0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1573922" y="612000"/>
              <a:ext cx="1186974" cy="360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№ 730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7" name="Скругленный прямоугольник 26"/>
          <p:cNvSpPr/>
          <p:nvPr/>
        </p:nvSpPr>
        <p:spPr>
          <a:xfrm>
            <a:off x="2793065" y="2382490"/>
            <a:ext cx="61200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?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443955" y="2382490"/>
            <a:ext cx="540254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1) верно.</a:t>
            </a:r>
            <a:endParaRPr lang="ru-RU" sz="2400" i="1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0213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39" grpId="0" animBg="1"/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Математическая разминка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>
                <a:solidFill>
                  <a:prstClr val="black"/>
                </a:solidFill>
              </a:rPr>
              <a:t>Вхождение в тему урока и создание условий для осознанного восприятия нового материала.</a:t>
            </a:r>
            <a:endParaRPr lang="ru-RU" sz="1600" dirty="0">
              <a:solidFill>
                <a:srgbClr val="1F497D">
                  <a:lumMod val="75000"/>
                </a:srgbClr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3272"/>
            <a:ext cx="9144000" cy="4791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560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8676456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Что такое функция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Организация и самоорганизация учащихся. Организация обратной связи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179512" y="555969"/>
            <a:ext cx="5882021" cy="651766"/>
            <a:chOff x="251520" y="618383"/>
            <a:chExt cx="5023196" cy="651766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1223999" y="648000"/>
              <a:ext cx="1671771" cy="432048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chemeClr val="bg1"/>
                  </a:solidFill>
                </a:rPr>
                <a:t>Стр.236</a:t>
              </a:r>
              <a:endParaRPr lang="ru-RU" sz="2400" b="1" dirty="0">
                <a:solidFill>
                  <a:schemeClr val="bg1"/>
                </a:solidFill>
              </a:endParaRPr>
            </a:p>
          </p:txBody>
        </p:sp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648000"/>
              <a:ext cx="864096" cy="622149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sp>
          <p:nvSpPr>
            <p:cNvPr id="21" name="Прямоугольник 20"/>
            <p:cNvSpPr/>
            <p:nvPr/>
          </p:nvSpPr>
          <p:spPr>
            <a:xfrm>
              <a:off x="2892632" y="618383"/>
              <a:ext cx="238208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400" dirty="0" smtClean="0">
                  <a:solidFill>
                    <a:schemeClr val="accent4">
                      <a:lumMod val="50000"/>
                    </a:schemeClr>
                  </a:solidFill>
                </a:rPr>
                <a:t>Работа с учебником</a:t>
              </a:r>
              <a:endParaRPr lang="ru-RU" sz="2400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0" y="1207735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Если с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течением времени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изменялась масса вещества, то 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время – независимая величина, а масса вещества– зависимая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величина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. 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043608" y="1584000"/>
            <a:ext cx="162000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?</a:t>
            </a:r>
            <a:endParaRPr lang="ru-RU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264000" y="1584000"/>
            <a:ext cx="129600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?</a:t>
            </a:r>
            <a:endParaRPr lang="ru-RU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6000" y="3060000"/>
            <a:ext cx="2736000" cy="286232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В таблице, показано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, как при нагревании воды меняется количество поваренной соли, которое может раствориться в 100 г воды без осадка. 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16000"/>
            <a:ext cx="9144000" cy="97840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244" y="3471322"/>
            <a:ext cx="4448175" cy="24384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5" name="Прямоугольник 24"/>
          <p:cNvSpPr/>
          <p:nvPr/>
        </p:nvSpPr>
        <p:spPr>
          <a:xfrm>
            <a:off x="2844000" y="3060000"/>
            <a:ext cx="61845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График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зависимости 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т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от 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t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: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Скругленный прямоугольник 25">
            <a:hlinkClick r:id="rId5" action="ppaction://hlinkfile"/>
          </p:cNvPr>
          <p:cNvSpPr/>
          <p:nvPr/>
        </p:nvSpPr>
        <p:spPr>
          <a:xfrm>
            <a:off x="7560000" y="5549722"/>
            <a:ext cx="129600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пример</a:t>
            </a:r>
            <a:endParaRPr lang="ru-RU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2582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8676456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Что такое функция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Организация и самоорганизация учащихся. Организация обратной связи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179512" y="555969"/>
            <a:ext cx="5882021" cy="651766"/>
            <a:chOff x="251520" y="618383"/>
            <a:chExt cx="5023196" cy="651766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1223999" y="648000"/>
              <a:ext cx="1671771" cy="432048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chemeClr val="bg1"/>
                  </a:solidFill>
                </a:rPr>
                <a:t>Стр.238</a:t>
              </a:r>
              <a:endParaRPr lang="ru-RU" sz="2400" b="1" dirty="0">
                <a:solidFill>
                  <a:schemeClr val="bg1"/>
                </a:solidFill>
              </a:endParaRPr>
            </a:p>
          </p:txBody>
        </p:sp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648000"/>
              <a:ext cx="864096" cy="622149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sp>
          <p:nvSpPr>
            <p:cNvPr id="21" name="Прямоугольник 20"/>
            <p:cNvSpPr/>
            <p:nvPr/>
          </p:nvSpPr>
          <p:spPr>
            <a:xfrm>
              <a:off x="2892632" y="618383"/>
              <a:ext cx="238208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400" dirty="0" smtClean="0">
                  <a:solidFill>
                    <a:schemeClr val="accent4">
                      <a:lumMod val="50000"/>
                    </a:schemeClr>
                  </a:solidFill>
                </a:rPr>
                <a:t>Работа с учебником</a:t>
              </a:r>
              <a:endParaRPr lang="ru-RU" sz="2400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0" y="1207735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Изучение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зависимостей между различными величинами составляет смысл многих наук. Средством описания всего многообразия реальных зависимостей на математическом языке служит понятие </a:t>
            </a:r>
            <a:r>
              <a:rPr lang="ru-RU" sz="2000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функции</a:t>
            </a:r>
            <a:r>
              <a:rPr lang="ru-RU" sz="2000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2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0" y="2244272"/>
            <a:ext cx="9144000" cy="1200329"/>
          </a:xfrm>
          <a:prstGeom prst="rect">
            <a:avLst/>
          </a:prstGeom>
          <a:gradFill flip="none" rotWithShape="1">
            <a:gsLst>
              <a:gs pos="0">
                <a:srgbClr val="D8E2F4"/>
              </a:gs>
              <a:gs pos="50000">
                <a:srgbClr val="F3F6FB"/>
              </a:gs>
              <a:gs pos="100000">
                <a:schemeClr val="bg1"/>
              </a:gs>
            </a:gsLst>
            <a:lin ang="0" scaled="1"/>
            <a:tileRect/>
          </a:gradFill>
          <a:ln w="3175"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Переменную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400" i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называют 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функцией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переменной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,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если каждому значению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из некоторого числового множества соответствует одно определённое значение переменной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3444601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Для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независимой переменной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есть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специальное название: её называют </a:t>
            </a:r>
            <a:r>
              <a:rPr lang="ru-RU" sz="2000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аргументом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380856" y="414000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Например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,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800" i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– 2х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5112000"/>
            <a:ext cx="9144000" cy="70788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Ф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ункция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— это переменная, значения которой определяются значениями другой переменной. </a:t>
            </a:r>
          </a:p>
        </p:txBody>
      </p:sp>
      <p:sp>
        <p:nvSpPr>
          <p:cNvPr id="26" name="Стрелка вверх 25"/>
          <p:cNvSpPr/>
          <p:nvPr/>
        </p:nvSpPr>
        <p:spPr>
          <a:xfrm>
            <a:off x="3635896" y="4663220"/>
            <a:ext cx="504056" cy="20594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верх 27"/>
          <p:cNvSpPr/>
          <p:nvPr/>
        </p:nvSpPr>
        <p:spPr>
          <a:xfrm>
            <a:off x="5004048" y="4654968"/>
            <a:ext cx="504056" cy="20594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>
            <a:hlinkClick r:id="rId3" action="ppaction://hlinkfile"/>
          </p:cNvPr>
          <p:cNvSpPr/>
          <p:nvPr/>
        </p:nvSpPr>
        <p:spPr>
          <a:xfrm>
            <a:off x="3304921" y="3060000"/>
            <a:ext cx="1296000" cy="288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пример</a:t>
            </a: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6717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Отрабатываем алгоритм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08000" y="612000"/>
            <a:ext cx="1296000" cy="359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УЧЕБНИК</a:t>
            </a:r>
            <a:endParaRPr lang="ru-RU" sz="2000" b="1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4000"/>
            <a:ext cx="9144000" cy="18745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8" name="Скругленный прямоугольник 17"/>
          <p:cNvSpPr/>
          <p:nvPr/>
        </p:nvSpPr>
        <p:spPr>
          <a:xfrm>
            <a:off x="8316416" y="3065994"/>
            <a:ext cx="61200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?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71800" y="3065994"/>
            <a:ext cx="5402546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V(t)=20t; 100; 200; 250;</a:t>
            </a:r>
          </a:p>
          <a:p>
            <a:r>
              <a:rPr lang="en-US" sz="2400" i="1" dirty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t</a:t>
            </a:r>
            <a:r>
              <a:rPr lang="en-US" sz="2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(V)=V/20; 3; 7,5; 17.</a:t>
            </a:r>
            <a:endParaRPr lang="ru-RU" sz="2400" i="1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6123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Отрабатываем алгоритм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08000" y="612000"/>
            <a:ext cx="1296000" cy="359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УЧЕБНИК</a:t>
            </a:r>
            <a:endParaRPr lang="ru-RU" sz="2000" b="1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8316416" y="2988000"/>
            <a:ext cx="61200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?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3923928" y="2988000"/>
                <a:ext cx="4250418" cy="46166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2400" i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c(n)= 50 – 4n; 0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/>
                        <a:ea typeface="Cambria Math" pitchFamily="18" charset="0"/>
                        <a:cs typeface="Times New Roman" pitchFamily="18" charset="0"/>
                      </a:rPr>
                      <m:t>≤</m:t>
                    </m:r>
                    <m:r>
                      <a:rPr lang="en-US" sz="2400" b="0" i="1" smtClean="0">
                        <a:latin typeface="Cambria Math"/>
                        <a:ea typeface="Cambria Math" pitchFamily="18" charset="0"/>
                        <a:cs typeface="Times New Roman" pitchFamily="18" charset="0"/>
                      </a:rPr>
                      <m:t>𝑛</m:t>
                    </m:r>
                    <m:r>
                      <a:rPr lang="en-US" sz="2400" b="0" i="1" smtClean="0">
                        <a:latin typeface="Cambria Math"/>
                        <a:ea typeface="Cambria Math" pitchFamily="18" charset="0"/>
                        <a:cs typeface="Times New Roman" pitchFamily="18" charset="0"/>
                      </a:rPr>
                      <m:t>≤12.</m:t>
                    </m:r>
                  </m:oMath>
                </a14:m>
                <a:endParaRPr lang="ru-RU" sz="2400" i="1" dirty="0">
                  <a:latin typeface="Times New Roman" pitchFamily="18" charset="0"/>
                  <a:ea typeface="Cambria Math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3928" y="2988000"/>
                <a:ext cx="4250418" cy="461665"/>
              </a:xfrm>
              <a:prstGeom prst="rect">
                <a:avLst/>
              </a:prstGeom>
              <a:blipFill rotWithShape="1">
                <a:blip r:embed="rId2"/>
                <a:stretch>
                  <a:fillRect l="-2146" t="-8974" b="-26923"/>
                </a:stretch>
              </a:blip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4000"/>
            <a:ext cx="9144000" cy="18745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80000"/>
            <a:ext cx="9144000" cy="147218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1" name="Скругленный прямоугольник 20"/>
          <p:cNvSpPr/>
          <p:nvPr/>
        </p:nvSpPr>
        <p:spPr>
          <a:xfrm>
            <a:off x="2624809" y="5373000"/>
            <a:ext cx="61200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в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67593" y="5319810"/>
            <a:ext cx="2272813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-4; -11; -3; -2; 5.</a:t>
            </a:r>
            <a:endParaRPr lang="ru-RU" sz="2400" i="1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7562346" y="5421475"/>
            <a:ext cx="61200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г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5205130" y="5368285"/>
                <a:ext cx="2272813" cy="61465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ru-RU" sz="2400" i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-1; 1;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 smtClean="0">
                            <a:latin typeface="Cambria Math"/>
                            <a:ea typeface="Cambria Math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ru-RU" sz="2400" b="0" i="1" smtClean="0">
                            <a:latin typeface="Cambria Math"/>
                            <a:ea typeface="Cambria Math" pitchFamily="18" charset="0"/>
                            <a:cs typeface="Times New Roman" pitchFamily="18" charset="0"/>
                          </a:rPr>
                          <m:t>2</m:t>
                        </m:r>
                      </m:num>
                      <m:den>
                        <m:r>
                          <a:rPr lang="ru-RU" sz="2400" b="0" i="1" smtClean="0">
                            <a:latin typeface="Cambria Math"/>
                            <a:ea typeface="Cambria Math" pitchFamily="18" charset="0"/>
                            <a:cs typeface="Times New Roman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ru-RU" sz="2400" i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; 0,25.</a:t>
                </a:r>
                <a:endParaRPr lang="ru-RU" sz="2400" i="1" dirty="0">
                  <a:latin typeface="Times New Roman" pitchFamily="18" charset="0"/>
                  <a:ea typeface="Cambria Math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5130" y="5368285"/>
                <a:ext cx="2272813" cy="614655"/>
              </a:xfrm>
              <a:prstGeom prst="rect">
                <a:avLst/>
              </a:prstGeom>
              <a:blipFill rotWithShape="1">
                <a:blip r:embed="rId5"/>
                <a:stretch>
                  <a:fillRect l="-4000" b="-8824"/>
                </a:stretch>
              </a:blip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55757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19" grpId="0" animBg="1"/>
      <p:bldP spid="22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88000"/>
            <a:ext cx="9144000" cy="219456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Отрабатываем алгоритм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08000" y="612000"/>
            <a:ext cx="1296000" cy="359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УЧЕБНИК</a:t>
            </a:r>
            <a:endParaRPr lang="ru-RU" sz="2000" b="1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322449" y="5283301"/>
            <a:ext cx="61200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б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70121" y="5274835"/>
            <a:ext cx="2880320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Утверждение верно</a:t>
            </a:r>
            <a:endParaRPr lang="ru-RU" sz="2400" i="1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4000"/>
            <a:ext cx="9144000" cy="172821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0" name="Скругленный прямоугольник 19"/>
          <p:cNvSpPr/>
          <p:nvPr/>
        </p:nvSpPr>
        <p:spPr>
          <a:xfrm>
            <a:off x="8100392" y="5283301"/>
            <a:ext cx="61200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в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148064" y="5274835"/>
            <a:ext cx="2880320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Утверждение верно</a:t>
            </a:r>
            <a:endParaRPr lang="ru-RU" sz="2400" i="1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4023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9199</TotalTime>
  <Words>538</Words>
  <Application>Microsoft Office PowerPoint</Application>
  <PresentationFormat>Экран (4:3)</PresentationFormat>
  <Paragraphs>86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ФУНКЦИИ</vt:lpstr>
      <vt:lpstr>Цель нашего урока</vt:lpstr>
      <vt:lpstr>Что сделано дома</vt:lpstr>
      <vt:lpstr>Математическая разминка</vt:lpstr>
      <vt:lpstr>Что такое функция</vt:lpstr>
      <vt:lpstr>Что такое функция</vt:lpstr>
      <vt:lpstr>Отрабатываем алгоритм</vt:lpstr>
      <vt:lpstr>Отрабатываем алгоритм</vt:lpstr>
      <vt:lpstr>Отрабатываем алгоритм</vt:lpstr>
      <vt:lpstr>Что такое функция</vt:lpstr>
      <vt:lpstr>Проверь себя</vt:lpstr>
      <vt:lpstr>Проверь себя</vt:lpstr>
      <vt:lpstr>Движение – жизнь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SVG</cp:lastModifiedBy>
  <cp:revision>1326</cp:revision>
  <dcterms:created xsi:type="dcterms:W3CDTF">2015-06-18T09:54:57Z</dcterms:created>
  <dcterms:modified xsi:type="dcterms:W3CDTF">2019-07-05T22:22:56Z</dcterms:modified>
</cp:coreProperties>
</file>